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7"/>
  </p:notesMasterIdLst>
  <p:sldIdLst>
    <p:sldId id="2147481579" r:id="rId5"/>
    <p:sldId id="2147481582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DE0AF-8FFC-4B69-3F6B-381F3F7FC0AE}" name="森松 諄望(morimatsu-atsumi.6f4)" initials="森松" userId="S::MAUQJ@lansys.mhlw.go.jp::9ba31cd8-10e7-4c2b-9f63-7aba7ec4ec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F5"/>
    <a:srgbClr val="FFCCE0"/>
    <a:srgbClr val="FEEEA8"/>
    <a:srgbClr val="345DA6"/>
    <a:srgbClr val="F2ECEB"/>
    <a:srgbClr val="C9D7ED"/>
    <a:srgbClr val="2B55DD"/>
    <a:srgbClr val="FF914D"/>
    <a:srgbClr val="FFFFFF"/>
    <a:srgbClr val="FF4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5" y="4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0A3A9B1-D98D-410C-BBD7-6868352A4A6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9"/>
            <a:ext cx="5387982" cy="3884437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504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5" y="9371504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5DED23A9-14C8-421A-9DEF-A1698CB6BA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5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70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5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キーメッセージ・説明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9" hasCustomPrompt="1"/>
          </p:nvPr>
        </p:nvSpPr>
        <p:spPr>
          <a:xfrm>
            <a:off x="417708" y="2873003"/>
            <a:ext cx="6022803" cy="5719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14"/>
            </a:lvl1pPr>
            <a:lvl2pPr>
              <a:lnSpc>
                <a:spcPct val="120000"/>
              </a:lnSpc>
              <a:spcBef>
                <a:spcPts val="137"/>
              </a:spcBef>
              <a:defRPr sz="823"/>
            </a:lvl2pPr>
            <a:lvl3pPr>
              <a:lnSpc>
                <a:spcPct val="120000"/>
              </a:lnSpc>
              <a:spcBef>
                <a:spcPts val="137"/>
              </a:spcBef>
              <a:defRPr sz="731"/>
            </a:lvl3pPr>
            <a:lvl4pPr>
              <a:lnSpc>
                <a:spcPct val="120000"/>
              </a:lnSpc>
              <a:spcBef>
                <a:spcPts val="137"/>
              </a:spcBef>
              <a:defRPr sz="640"/>
            </a:lvl4pPr>
            <a:lvl5pPr>
              <a:lnSpc>
                <a:spcPct val="120000"/>
              </a:lnSpc>
              <a:spcBef>
                <a:spcPts val="137"/>
              </a:spcBef>
              <a:defRPr sz="640"/>
            </a:lvl5pPr>
          </a:lstStyle>
          <a:p>
            <a:pPr lvl="0"/>
            <a:r>
              <a:rPr kumimoji="1" lang="ja-JP" altLang="en-US"/>
              <a:t>ここには説明テキストが入ります。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14925" y="9197218"/>
            <a:ext cx="250844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7">
                <a:solidFill>
                  <a:schemeClr val="tx1"/>
                </a:solidFill>
              </a:defRPr>
            </a:lvl1pPr>
          </a:lstStyle>
          <a:p>
            <a:fld id="{3202DECC-888D-4484-8ACD-C6BF8B24BC7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706" y="9197452"/>
            <a:ext cx="5972858" cy="527403"/>
          </a:xfrm>
          <a:prstGeom prst="rect">
            <a:avLst/>
          </a:prstGeom>
        </p:spPr>
        <p:txBody>
          <a:bodyPr lIns="0" rIns="90000" anchor="ctr"/>
          <a:lstStyle>
            <a:lvl1pPr marL="0" indent="0" algn="r">
              <a:buNone/>
              <a:defRPr sz="411">
                <a:solidFill>
                  <a:schemeClr val="accent6"/>
                </a:solidFill>
              </a:defRPr>
            </a:lvl1pPr>
          </a:lstStyle>
          <a:p>
            <a:pPr lvl="0"/>
            <a:r>
              <a:rPr kumimoji="1" lang="ja-JP" altLang="en-US"/>
              <a:t>ここには注釈や参考・引用文献の情報が入ります。</a:t>
            </a:r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417715" y="1476800"/>
            <a:ext cx="6022615" cy="10207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179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280" b="1"/>
            </a:lvl1pPr>
            <a:lvl2pPr marL="312609">
              <a:lnSpc>
                <a:spcPct val="120000"/>
              </a:lnSpc>
              <a:defRPr sz="731"/>
            </a:lvl2pPr>
            <a:lvl3pPr marL="460688" indent="-115172">
              <a:lnSpc>
                <a:spcPct val="120000"/>
              </a:lnSpc>
              <a:defRPr sz="640"/>
            </a:lvl3pPr>
            <a:lvl4pPr>
              <a:lnSpc>
                <a:spcPct val="120000"/>
              </a:lnSpc>
              <a:defRPr sz="731"/>
            </a:lvl4pPr>
            <a:lvl5pPr>
              <a:lnSpc>
                <a:spcPct val="120000"/>
              </a:lnSpc>
              <a:defRPr sz="731"/>
            </a:lvl5pPr>
          </a:lstStyle>
          <a:p>
            <a:pPr lvl="0"/>
            <a:r>
              <a:rPr kumimoji="1" lang="ja-JP" altLang="en-US"/>
              <a:t>ここには最も伝えたいメッセージが入ります。</a:t>
            </a:r>
            <a:endParaRPr kumimoji="1" lang="en-US" altLang="ja-JP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417715" y="793002"/>
            <a:ext cx="6028291" cy="455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640" baseline="0"/>
            </a:lvl1pPr>
          </a:lstStyle>
          <a:p>
            <a:r>
              <a:rPr kumimoji="1" lang="ja-JP" altLang="en-US"/>
              <a:t>タイトル（ページ概要）</a:t>
            </a:r>
          </a:p>
        </p:txBody>
      </p:sp>
    </p:spTree>
    <p:extLst>
      <p:ext uri="{BB962C8B-B14F-4D97-AF65-F5344CB8AC3E}">
        <p14:creationId xmlns:p14="http://schemas.microsoft.com/office/powerpoint/2010/main" val="282198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91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4375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06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7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50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161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5613402"/>
            <a:ext cx="6858000" cy="433350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2883879" y="5613402"/>
            <a:ext cx="3974123" cy="4333504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2448" y="1"/>
            <a:ext cx="6870448" cy="559599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0966" y="8832225"/>
            <a:ext cx="2709605" cy="13337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1013"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0782" y="7046259"/>
            <a:ext cx="1543050" cy="52740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75" y="93445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1738"/>
            <a:ext cx="6851776" cy="2750882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388" y="5636116"/>
            <a:ext cx="6870775" cy="22570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385763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64293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900113" indent="0">
              <a:buNone/>
              <a:defRPr lang="ja-JP" altLang="en-US" sz="956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3903785" y="9215172"/>
            <a:ext cx="2666332" cy="25056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2" y="459193"/>
            <a:ext cx="2778227" cy="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90EC-E41A-4938-BB0F-E73E7597D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1641758" y="4377"/>
            <a:ext cx="5222631" cy="990162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5371" y="5839397"/>
            <a:ext cx="5216407" cy="217880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00" spc="84" smtClean="0">
                <a:solidFill>
                  <a:schemeClr val="tx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956541" y="9344539"/>
            <a:ext cx="2639989" cy="250369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263" y="92146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1" y="2091269"/>
            <a:ext cx="5216407" cy="3328276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89372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42900" y="2144690"/>
            <a:ext cx="6172200" cy="7176795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5102-5382-4056-876A-6202AFC8E27C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342900" y="688530"/>
            <a:ext cx="6172200" cy="1352150"/>
          </a:xfrm>
        </p:spPr>
        <p:txBody>
          <a:bodyPr>
            <a:noAutofit/>
          </a:bodyPr>
          <a:lstStyle>
            <a:lvl1pPr marL="0" indent="0">
              <a:buNone/>
              <a:defRPr sz="975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0" y="2"/>
            <a:ext cx="6858000" cy="584515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01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2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330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73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58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0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80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928F-6DCB-11BA-7257-B35506A10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4E7592-D29B-DF50-D706-20E1FFDA497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CFC250B-8227-2D2D-EC3F-E433797D68FD}"/>
              </a:ext>
            </a:extLst>
          </p:cNvPr>
          <p:cNvSpPr/>
          <p:nvPr/>
        </p:nvSpPr>
        <p:spPr>
          <a:xfrm>
            <a:off x="389578" y="2190671"/>
            <a:ext cx="6078828" cy="7510538"/>
          </a:xfrm>
          <a:prstGeom prst="roundRect">
            <a:avLst>
              <a:gd name="adj" fmla="val 2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8883A8-4D00-C6B7-10F3-CD39DDC9AF27}"/>
              </a:ext>
            </a:extLst>
          </p:cNvPr>
          <p:cNvSpPr/>
          <p:nvPr/>
        </p:nvSpPr>
        <p:spPr>
          <a:xfrm>
            <a:off x="-76200" y="-18424"/>
            <a:ext cx="70104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D6A8D-7263-D3AB-B7B8-AF925FE36320}"/>
              </a:ext>
            </a:extLst>
          </p:cNvPr>
          <p:cNvSpPr txBox="1"/>
          <p:nvPr/>
        </p:nvSpPr>
        <p:spPr>
          <a:xfrm>
            <a:off x="0" y="154841"/>
            <a:ext cx="6896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ご注意ください！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発行されなくなります</a:t>
            </a:r>
            <a:endParaRPr kumimoji="1"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今回お手元に届いた保険証は有効期限まで使用可能です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B0EB71A-8A71-3294-CBF3-69E5613DC64C}"/>
              </a:ext>
            </a:extLst>
          </p:cNvPr>
          <p:cNvGrpSpPr/>
          <p:nvPr/>
        </p:nvGrpSpPr>
        <p:grpSpPr>
          <a:xfrm>
            <a:off x="106929" y="2067657"/>
            <a:ext cx="1584974" cy="1002798"/>
            <a:chOff x="145566" y="2067657"/>
            <a:chExt cx="1584974" cy="1002798"/>
          </a:xfrm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6D3121CD-23BE-D179-BCA0-488DE22DBE51}"/>
                </a:ext>
              </a:extLst>
            </p:cNvPr>
            <p:cNvSpPr/>
            <p:nvPr/>
          </p:nvSpPr>
          <p:spPr>
            <a:xfrm rot="7984329">
              <a:off x="1176182" y="2616683"/>
              <a:ext cx="224624" cy="682919"/>
            </a:xfrm>
            <a:prstGeom prst="triangl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B391B9C-30F1-3D45-1C1D-24796A5D68AD}"/>
                </a:ext>
              </a:extLst>
            </p:cNvPr>
            <p:cNvSpPr/>
            <p:nvPr/>
          </p:nvSpPr>
          <p:spPr>
            <a:xfrm>
              <a:off x="145566" y="2067657"/>
              <a:ext cx="1469063" cy="956990"/>
            </a:xfrm>
            <a:prstGeom prst="ellips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C545D07-0DF0-71BF-FEBB-271C3E6557E3}"/>
                </a:ext>
              </a:extLst>
            </p:cNvPr>
            <p:cNvSpPr txBox="1"/>
            <p:nvPr/>
          </p:nvSpPr>
          <p:spPr>
            <a:xfrm>
              <a:off x="320304" y="2217981"/>
              <a:ext cx="14102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とっても</a:t>
              </a:r>
              <a:b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カンタン！</a:t>
              </a:r>
              <a:endPara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8588D2D-6C56-69D8-27AF-4EB4650E4704}"/>
              </a:ext>
            </a:extLst>
          </p:cNvPr>
          <p:cNvSpPr/>
          <p:nvPr/>
        </p:nvSpPr>
        <p:spPr>
          <a:xfrm>
            <a:off x="1537892" y="2967344"/>
            <a:ext cx="3780782" cy="97256"/>
          </a:xfrm>
          <a:prstGeom prst="rect">
            <a:avLst/>
          </a:prstGeom>
          <a:solidFill>
            <a:srgbClr val="FEE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CB934F-5375-59CF-E69F-ACEBECDF7AFB}"/>
              </a:ext>
            </a:extLst>
          </p:cNvPr>
          <p:cNvSpPr txBox="1"/>
          <p:nvPr/>
        </p:nvSpPr>
        <p:spPr>
          <a:xfrm>
            <a:off x="1114779" y="2219671"/>
            <a:ext cx="4628429" cy="1323439"/>
          </a:xfrm>
          <a:prstGeom prst="rect">
            <a:avLst/>
          </a:prstGeom>
          <a:noFill/>
          <a:ln w="155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医療機関等を受診の際は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をご利用ください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F0D4AE0-8752-3C95-851C-60B38E3C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39" y="3596342"/>
            <a:ext cx="5323721" cy="60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7A71-BA88-DB86-BB00-288B9AF6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F1A828C-43CC-5153-9231-69AF48F8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6" y="3346605"/>
            <a:ext cx="6028291" cy="32885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マイナンバーカードを使うメリット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413C34-6314-69E8-3BCD-D8EAC5AB088C}"/>
              </a:ext>
            </a:extLst>
          </p:cNvPr>
          <p:cNvCxnSpPr/>
          <p:nvPr/>
        </p:nvCxnSpPr>
        <p:spPr>
          <a:xfrm>
            <a:off x="1302104" y="3687987"/>
            <a:ext cx="4221271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77837E5-8495-4BDC-ACCC-28DFB61FBC4C}"/>
              </a:ext>
            </a:extLst>
          </p:cNvPr>
          <p:cNvSpPr/>
          <p:nvPr/>
        </p:nvSpPr>
        <p:spPr>
          <a:xfrm>
            <a:off x="175350" y="3806228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医療費を</a:t>
            </a:r>
            <a:r>
              <a:rPr kumimoji="1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円節約できる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558DEFC-AC72-8B1C-B771-4B4FFCB55F85}"/>
              </a:ext>
            </a:extLst>
          </p:cNvPr>
          <p:cNvSpPr/>
          <p:nvPr/>
        </p:nvSpPr>
        <p:spPr>
          <a:xfrm>
            <a:off x="175350" y="4197395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紙の保険証よりも、皆さまの保険料で賄われている医療費を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節約でき、自己負担も低くなります。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2A9EF8A-D591-6C49-B3BD-93F3968ABE07}"/>
              </a:ext>
            </a:extLst>
          </p:cNvPr>
          <p:cNvSpPr/>
          <p:nvPr/>
        </p:nvSpPr>
        <p:spPr>
          <a:xfrm>
            <a:off x="175350" y="5298198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より良い医療を受けることができる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D402587-7277-25AA-5EB4-5E8712D5A659}"/>
              </a:ext>
            </a:extLst>
          </p:cNvPr>
          <p:cNvSpPr/>
          <p:nvPr/>
        </p:nvSpPr>
        <p:spPr>
          <a:xfrm>
            <a:off x="175350" y="5711204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過去のお薬情報や健康診断の結果を見られるようになるため、身体の状態や他の病気を推測して治療に役立てることができます。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また、お薬の飲み合わせや分量を調整してもらうこともできます。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BC7AA50-A140-11E1-DA7C-8495EFA6307C}"/>
              </a:ext>
            </a:extLst>
          </p:cNvPr>
          <p:cNvSpPr/>
          <p:nvPr/>
        </p:nvSpPr>
        <p:spPr>
          <a:xfrm>
            <a:off x="175350" y="6812007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手続きなしで高額医療の限度額を超える支払を免除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1D1A48B-9A89-25E5-7134-A5F076735282}"/>
              </a:ext>
            </a:extLst>
          </p:cNvPr>
          <p:cNvSpPr/>
          <p:nvPr/>
        </p:nvSpPr>
        <p:spPr>
          <a:xfrm>
            <a:off x="175350" y="7225013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限度額適用認定証等がなくても、高額療養費制度における限度額を　超える支払が免除されます。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F55C61-1A7C-0CA5-778E-56B2FCC60508}"/>
              </a:ext>
            </a:extLst>
          </p:cNvPr>
          <p:cNvSpPr txBox="1"/>
          <p:nvPr/>
        </p:nvSpPr>
        <p:spPr>
          <a:xfrm>
            <a:off x="192232" y="8438256"/>
            <a:ext cx="6549298" cy="784830"/>
          </a:xfrm>
          <a:prstGeom prst="rect">
            <a:avLst/>
          </a:prstGeom>
          <a:ln w="47625" cap="flat" cmpd="thinThick">
            <a:solidFill>
              <a:srgbClr val="345DA6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月２日以降、保険証利用登録がされたマイナンバーカードを保有していない方には、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発行済み保険証の有効期限が切れる前に、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申請いただくことなく「資格確認書」が交付され、引き続き、医療を受けることができます。</a:t>
            </a:r>
          </a:p>
        </p:txBody>
      </p:sp>
      <p:pic>
        <p:nvPicPr>
          <p:cNvPr id="2" name="図 1" descr="ホワイトボード">
            <a:extLst>
              <a:ext uri="{FF2B5EF4-FFF2-40B4-BE49-F238E27FC236}">
                <a16:creationId xmlns:a16="http://schemas.microsoft.com/office/drawing/2014/main" id="{56D350B2-969C-977F-4C16-C4F77107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0075" r="39268" b="3395"/>
          <a:stretch/>
        </p:blipFill>
        <p:spPr>
          <a:xfrm>
            <a:off x="2181473" y="9398590"/>
            <a:ext cx="1134662" cy="43038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743E3D-B8E5-AD4E-69B1-F06F042D0777}"/>
              </a:ext>
            </a:extLst>
          </p:cNvPr>
          <p:cNvGrpSpPr/>
          <p:nvPr/>
        </p:nvGrpSpPr>
        <p:grpSpPr>
          <a:xfrm>
            <a:off x="157001" y="125093"/>
            <a:ext cx="6581770" cy="3157823"/>
            <a:chOff x="169880" y="202367"/>
            <a:chExt cx="6581770" cy="315782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71107DA-0034-AFFB-7555-AD78902D421F}"/>
                </a:ext>
              </a:extLst>
            </p:cNvPr>
            <p:cNvSpPr/>
            <p:nvPr/>
          </p:nvSpPr>
          <p:spPr>
            <a:xfrm>
              <a:off x="212550" y="202367"/>
              <a:ext cx="6480000" cy="711659"/>
            </a:xfrm>
            <a:prstGeom prst="rect">
              <a:avLst/>
            </a:prstGeom>
            <a:solidFill>
              <a:srgbClr val="DB4D6D"/>
            </a:solidFill>
            <a:ln w="28575">
              <a:solidFill>
                <a:srgbClr val="DB4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4000" tIns="72000" rIns="108000" rtlCol="0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153A9CF-DCB4-AF7F-E1E2-7EB07C7230BC}"/>
                </a:ext>
              </a:extLst>
            </p:cNvPr>
            <p:cNvSpPr/>
            <p:nvPr/>
          </p:nvSpPr>
          <p:spPr>
            <a:xfrm>
              <a:off x="329928" y="347847"/>
              <a:ext cx="431244" cy="431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004588E-9690-D6BC-DEF0-02512327306B}"/>
                </a:ext>
              </a:extLst>
            </p:cNvPr>
            <p:cNvSpPr txBox="1"/>
            <p:nvPr/>
          </p:nvSpPr>
          <p:spPr>
            <a:xfrm flipH="1">
              <a:off x="256974" y="231229"/>
              <a:ext cx="631152" cy="655067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DB4D6D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！</a:t>
              </a:r>
              <a:endPara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EB9BB2C-9797-F49F-B280-834874DB081A}"/>
                </a:ext>
              </a:extLst>
            </p:cNvPr>
            <p:cNvSpPr txBox="1"/>
            <p:nvPr/>
          </p:nvSpPr>
          <p:spPr>
            <a:xfrm>
              <a:off x="773872" y="211704"/>
              <a:ext cx="5450311" cy="673855"/>
            </a:xfrm>
            <a:prstGeom prst="rect">
              <a:avLst/>
            </a:prstGeom>
            <a:noFill/>
          </p:spPr>
          <p:txBody>
            <a:bodyPr wrap="non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マイナンバーカードを保険証として利用するための</a:t>
              </a:r>
              <a:br>
                <a:rPr kumimoji="1" lang="en-US" altLang="ja-JP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登録がまだの方は、以下２つの準備をお願いします。</a:t>
              </a: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E4046B5F-0896-276C-36DD-980A913C5F9B}"/>
                </a:ext>
              </a:extLst>
            </p:cNvPr>
            <p:cNvSpPr/>
            <p:nvPr/>
          </p:nvSpPr>
          <p:spPr>
            <a:xfrm>
              <a:off x="226518" y="1059171"/>
              <a:ext cx="3134392" cy="2289562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A8D0B4F-8D53-713A-F6DA-2811B9402EDA}"/>
                </a:ext>
              </a:extLst>
            </p:cNvPr>
            <p:cNvSpPr/>
            <p:nvPr/>
          </p:nvSpPr>
          <p:spPr>
            <a:xfrm>
              <a:off x="380194" y="1689956"/>
              <a:ext cx="3096000" cy="1386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200" b="1" i="0" u="none" strike="noStrike" kern="1200" cap="none" spc="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申請方法は選択可能です</a:t>
              </a: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オンライン申請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(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パソコン・スマートフォンから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)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郵便による申請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まちなかの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証明写真機からの申請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9B0F012-FAFD-C152-A57D-827F586A6937}"/>
                </a:ext>
              </a:extLst>
            </p:cNvPr>
            <p:cNvSpPr txBox="1"/>
            <p:nvPr/>
          </p:nvSpPr>
          <p:spPr>
            <a:xfrm>
              <a:off x="169880" y="1210987"/>
              <a:ext cx="3249677" cy="342674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マイナンバーカードを申請</a:t>
              </a: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549A68C3-5A3D-FFDC-86A4-1830A9D4CCCE}"/>
                </a:ext>
              </a:extLst>
            </p:cNvPr>
            <p:cNvSpPr/>
            <p:nvPr/>
          </p:nvSpPr>
          <p:spPr>
            <a:xfrm rot="20720421">
              <a:off x="188322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STEP1.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AF30D45-DD27-6179-164D-6DA0CB50D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9561" y="2619354"/>
              <a:ext cx="773823" cy="48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9233CC05-B2A3-1072-2C17-97C07F3143E5}"/>
                </a:ext>
              </a:extLst>
            </p:cNvPr>
            <p:cNvSpPr/>
            <p:nvPr/>
          </p:nvSpPr>
          <p:spPr>
            <a:xfrm>
              <a:off x="3514586" y="1046698"/>
              <a:ext cx="3173652" cy="2302035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69D378F-6F08-4A9F-E91D-F0DF7E4C0F78}"/>
                </a:ext>
              </a:extLst>
            </p:cNvPr>
            <p:cNvSpPr/>
            <p:nvPr/>
          </p:nvSpPr>
          <p:spPr>
            <a:xfrm>
              <a:off x="3592238" y="1689956"/>
              <a:ext cx="3096000" cy="1386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200" b="1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利用登録の方法</a:t>
              </a:r>
              <a:endParaRPr kumimoji="1" lang="en-US" altLang="ja-JP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医療機関・薬局の受付</a:t>
              </a:r>
              <a:br>
                <a:rPr kumimoji="1" lang="en-US" altLang="ja-JP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</a:b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（カードリーダー）で行う</a:t>
              </a:r>
              <a:endParaRPr kumimoji="1" lang="ja-JP" altLang="en-US" sz="12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28600" lvl="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「マイナポータル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」から行う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セブン銀行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ATM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A35BEAD-A180-6E78-212E-67EA7762A020}"/>
                </a:ext>
              </a:extLst>
            </p:cNvPr>
            <p:cNvSpPr txBox="1"/>
            <p:nvPr/>
          </p:nvSpPr>
          <p:spPr>
            <a:xfrm>
              <a:off x="3501973" y="1103265"/>
              <a:ext cx="3249677" cy="558118"/>
            </a:xfrm>
            <a:prstGeom prst="rect">
              <a:avLst/>
            </a:prstGeom>
            <a:noFill/>
          </p:spPr>
          <p:txBody>
            <a:bodyPr wrap="square" lIns="108000" tIns="72000" rIns="108000" bIns="54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</a:t>
              </a:r>
              <a:br>
                <a:rPr kumimoji="1" lang="en-US" altLang="ja-JP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保険証として登録</a:t>
              </a:r>
            </a:p>
          </p:txBody>
        </p:sp>
        <p:pic>
          <p:nvPicPr>
            <p:cNvPr id="27" name="Picture 54">
              <a:extLst>
                <a:ext uri="{FF2B5EF4-FFF2-40B4-BE49-F238E27FC236}">
                  <a16:creationId xmlns:a16="http://schemas.microsoft.com/office/drawing/2014/main" id="{FD6EE72A-E2CC-A9A5-CBCA-ED6E78F6E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4" b="93950" l="9818" r="92000">
                          <a14:foregroundMark x1="56727" y1="53381" x2="56727" y2="53381"/>
                          <a14:foregroundMark x1="44727" y1="47331" x2="44727" y2="47331"/>
                          <a14:foregroundMark x1="35636" y1="39858" x2="35636" y2="39858"/>
                          <a14:foregroundMark x1="35636" y1="39858" x2="35636" y2="39858"/>
                          <a14:foregroundMark x1="26545" y1="49466" x2="26545" y2="49466"/>
                          <a14:foregroundMark x1="26545" y1="49466" x2="26545" y2="49466"/>
                          <a14:foregroundMark x1="25455" y1="49822" x2="25455" y2="49822"/>
                          <a14:foregroundMark x1="25455" y1="50534" x2="25455" y2="50534"/>
                          <a14:foregroundMark x1="31273" y1="53381" x2="31273" y2="53381"/>
                          <a14:foregroundMark x1="31273" y1="53381" x2="21091" y2="52313"/>
                          <a14:foregroundMark x1="19636" y1="49110" x2="19636" y2="49110"/>
                          <a14:foregroundMark x1="37091" y1="42705" x2="37091" y2="42705"/>
                          <a14:foregroundMark x1="35636" y1="40569" x2="60000" y2="47331"/>
                          <a14:foregroundMark x1="60727" y1="44840" x2="48364" y2="71174"/>
                          <a14:foregroundMark x1="48364" y1="71174" x2="26545" y2="60854"/>
                          <a14:foregroundMark x1="25818" y1="59431" x2="25818" y2="59431"/>
                          <a14:foregroundMark x1="23636" y1="59786" x2="23636" y2="59786"/>
                          <a14:foregroundMark x1="29818" y1="66192" x2="38545" y2="69039"/>
                          <a14:foregroundMark x1="37455" y1="78648" x2="37455" y2="78648"/>
                          <a14:foregroundMark x1="37455" y1="89680" x2="37455" y2="89680"/>
                          <a14:foregroundMark x1="38182" y1="90391" x2="38182" y2="90391"/>
                          <a14:foregroundMark x1="44000" y1="77224" x2="44000" y2="77224"/>
                          <a14:foregroundMark x1="54909" y1="77936" x2="36000" y2="87544"/>
                          <a14:foregroundMark x1="52000" y1="83630" x2="60000" y2="74733"/>
                          <a14:foregroundMark x1="62909" y1="72954" x2="53455" y2="65480"/>
                          <a14:foregroundMark x1="67636" y1="66548" x2="67636" y2="66548"/>
                          <a14:foregroundMark x1="67636" y1="66548" x2="67636" y2="66548"/>
                          <a14:foregroundMark x1="64727" y1="58007" x2="64727" y2="58007"/>
                          <a14:foregroundMark x1="64727" y1="58007" x2="64727" y2="58007"/>
                          <a14:foregroundMark x1="64727" y1="58007" x2="64727" y2="58007"/>
                          <a14:foregroundMark x1="60000" y1="53025" x2="60000" y2="53025"/>
                          <a14:foregroundMark x1="60000" y1="53025" x2="60000" y2="53025"/>
                          <a14:foregroundMark x1="60000" y1="53025" x2="60000" y2="53025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1091" y1="13523" x2="61091" y2="13523"/>
                          <a14:foregroundMark x1="61091" y1="13523" x2="61091" y2="13523"/>
                          <a14:foregroundMark x1="61091" y1="13523" x2="61091" y2="13523"/>
                          <a14:foregroundMark x1="60727" y1="13523" x2="60727" y2="13523"/>
                          <a14:foregroundMark x1="60727" y1="13523" x2="60727" y2="13523"/>
                          <a14:foregroundMark x1="60727" y1="13523" x2="49091" y2="18861"/>
                          <a14:foregroundMark x1="56364" y1="21352" x2="58909" y2="37367"/>
                          <a14:foregroundMark x1="40000" y1="22420" x2="39636" y2="12100"/>
                          <a14:foregroundMark x1="35636" y1="23488" x2="35636" y2="23488"/>
                          <a14:foregroundMark x1="34182" y1="43772" x2="27636" y2="56940"/>
                          <a14:foregroundMark x1="36364" y1="49110" x2="38909" y2="61210"/>
                          <a14:foregroundMark x1="53091" y1="62633" x2="63273" y2="48754"/>
                          <a14:foregroundMark x1="66182" y1="80427" x2="66182" y2="80427"/>
                          <a14:foregroundMark x1="66182" y1="80071" x2="66182" y2="80071"/>
                          <a14:foregroundMark x1="85818" y1="60498" x2="85818" y2="60498"/>
                          <a14:foregroundMark x1="92000" y1="57295" x2="92000" y2="57295"/>
                          <a14:foregroundMark x1="92000" y1="59786" x2="92000" y2="59786"/>
                          <a14:foregroundMark x1="90909" y1="93950" x2="90909" y2="93950"/>
                          <a14:foregroundMark x1="90909" y1="93950" x2="90909" y2="93950"/>
                          <a14:foregroundMark x1="61091" y1="90391" x2="61091" y2="90391"/>
                          <a14:foregroundMark x1="43636" y1="68327" x2="43636" y2="68327"/>
                          <a14:foregroundMark x1="16000" y1="62633" x2="16000" y2="62633"/>
                          <a14:foregroundMark x1="45455" y1="34520" x2="45455" y2="34520"/>
                          <a14:foregroundMark x1="56364" y1="31317" x2="56364" y2="313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1851" y="2790020"/>
              <a:ext cx="543835" cy="540064"/>
            </a:xfrm>
            <a:prstGeom prst="rect">
              <a:avLst/>
            </a:prstGeom>
          </p:spPr>
        </p:pic>
        <p:pic>
          <p:nvPicPr>
            <p:cNvPr id="28" name="図 6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B00951D-F0F1-5B96-3007-0D6FD7DE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112" y="2852361"/>
              <a:ext cx="717753" cy="507829"/>
            </a:xfrm>
            <a:prstGeom prst="rect">
              <a:avLst/>
            </a:prstGeom>
          </p:spPr>
        </p:pic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A732258B-310B-EFA9-10B6-958E0796FB99}"/>
                </a:ext>
              </a:extLst>
            </p:cNvPr>
            <p:cNvSpPr/>
            <p:nvPr/>
          </p:nvSpPr>
          <p:spPr>
            <a:xfrm rot="20720421">
              <a:off x="3426739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STEP2.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0" name="図 29" descr="冷蔵庫の前に立っている&#10;&#10;中程度の精度で自動的に生成された説明">
            <a:extLst>
              <a:ext uri="{FF2B5EF4-FFF2-40B4-BE49-F238E27FC236}">
                <a16:creationId xmlns:a16="http://schemas.microsoft.com/office/drawing/2014/main" id="{E46308A8-049F-71F7-427F-FA05D306C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0" b="94933" l="10000" r="90000">
                        <a14:foregroundMark x1="39800" y1="9800" x2="63400" y2="10467"/>
                        <a14:foregroundMark x1="42900" y1="35800" x2="58700" y2="40533"/>
                        <a14:foregroundMark x1="58700" y1="40533" x2="59700" y2="40533"/>
                        <a14:foregroundMark x1="35700" y1="8800" x2="35700" y2="14867"/>
                        <a14:foregroundMark x1="38200" y1="7133" x2="61900" y2="6200"/>
                        <a14:foregroundMark x1="31300" y1="49200" x2="32400" y2="54267"/>
                        <a14:foregroundMark x1="32400" y1="54267" x2="32900" y2="54467"/>
                        <a14:foregroundMark x1="67900" y1="48733" x2="68000" y2="53200"/>
                        <a14:foregroundMark x1="34900" y1="90867" x2="40500" y2="95400"/>
                        <a14:foregroundMark x1="40500" y1="95400" x2="56100" y2="95067"/>
                        <a14:foregroundMark x1="56100" y1="95067" x2="47800" y2="89867"/>
                        <a14:foregroundMark x1="47800" y1="89867" x2="38800" y2="91133"/>
                        <a14:foregroundMark x1="34000" y1="95133" x2="57600" y2="94933"/>
                        <a14:foregroundMark x1="57600" y1="94933" x2="64500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52" y="1805743"/>
            <a:ext cx="949141" cy="142371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5DCA2BC-D40D-4E0B-A58F-4199397D9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67" y="9442784"/>
            <a:ext cx="1062037" cy="3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E10FB3EDC744AB24F23601EEAA072" ma:contentTypeVersion="11" ma:contentTypeDescription="Create a new document." ma:contentTypeScope="" ma:versionID="81159231c7ba3ab6316c1fcd95b759f1">
  <xsd:schema xmlns:xsd="http://www.w3.org/2001/XMLSchema" xmlns:xs="http://www.w3.org/2001/XMLSchema" xmlns:p="http://schemas.microsoft.com/office/2006/metadata/properties" xmlns:ns2="310994e4-377e-48dc-a49a-5e94ef1552a5" xmlns:ns3="918d96d7-281f-42f1-b553-97e32591f60d" targetNamespace="http://schemas.microsoft.com/office/2006/metadata/properties" ma:root="true" ma:fieldsID="428489ad3ada96896523c0f5a141255c" ns2:_="" ns3:_="">
    <xsd:import namespace="310994e4-377e-48dc-a49a-5e94ef1552a5"/>
    <xsd:import namespace="918d96d7-281f-42f1-b553-97e32591f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994e4-377e-48dc-a49a-5e94ef155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d96d7-281f-42f1-b553-97e32591f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ecb1a5-1a82-45f8-bdfb-b4f8b007e29f}" ma:internalName="TaxCatchAll" ma:showField="CatchAllData" ma:web="918d96d7-281f-42f1-b553-97e32591f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8d96d7-281f-42f1-b553-97e32591f60d" xsi:nil="true"/>
    <lcf76f155ced4ddcb4097134ff3c332f xmlns="310994e4-377e-48dc-a49a-5e94ef1552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6B100-3457-4C4A-8686-F547E5001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994e4-377e-48dc-a49a-5e94ef1552a5"/>
    <ds:schemaRef ds:uri="918d96d7-281f-42f1-b553-97e32591f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796FAF-97D2-4B1E-B9AC-69F46B3AA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83610-AA91-4912-B41B-C47C500E19C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10994e4-377e-48dc-a49a-5e94ef155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18d96d7-281f-42f1-b553-97e32591f60d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1004</TotalTime>
  <Words>326</Words>
  <Application>Microsoft Office PowerPoint</Application>
  <PresentationFormat>A4 210 x 297 mm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Meiryo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マイナンバーカードを使うメリット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森松 諄望(morimatsu-atsumi.6f4)</dc:creator>
  <cp:lastModifiedBy>岩倉市</cp:lastModifiedBy>
  <cp:revision>18</cp:revision>
  <cp:lastPrinted>2024-06-19T07:43:06Z</cp:lastPrinted>
  <dcterms:created xsi:type="dcterms:W3CDTF">2024-04-02T10:03:03Z</dcterms:created>
  <dcterms:modified xsi:type="dcterms:W3CDTF">2024-07-11T09:49:57Z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0x01010018DE10FB3EDC744AB24F23601EEAA072</vt:lpwstr>
  </property>
</Properties>
</file>